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337" r:id="rId2"/>
    <p:sldId id="401" r:id="rId3"/>
    <p:sldId id="417" r:id="rId4"/>
    <p:sldId id="396" r:id="rId5"/>
    <p:sldId id="416" r:id="rId6"/>
    <p:sldId id="418" r:id="rId7"/>
    <p:sldId id="400" r:id="rId8"/>
    <p:sldId id="397" r:id="rId9"/>
    <p:sldId id="419" r:id="rId10"/>
    <p:sldId id="420" r:id="rId11"/>
    <p:sldId id="421" r:id="rId12"/>
    <p:sldId id="422" r:id="rId13"/>
    <p:sldId id="424" r:id="rId14"/>
    <p:sldId id="425" r:id="rId15"/>
    <p:sldId id="406" r:id="rId16"/>
    <p:sldId id="415" r:id="rId17"/>
    <p:sldId id="408" r:id="rId18"/>
    <p:sldId id="423" r:id="rId19"/>
    <p:sldId id="410" r:id="rId20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37"/>
            <p14:sldId id="401"/>
            <p14:sldId id="417"/>
            <p14:sldId id="396"/>
            <p14:sldId id="416"/>
            <p14:sldId id="418"/>
            <p14:sldId id="400"/>
            <p14:sldId id="397"/>
            <p14:sldId id="419"/>
            <p14:sldId id="420"/>
            <p14:sldId id="421"/>
            <p14:sldId id="422"/>
            <p14:sldId id="424"/>
            <p14:sldId id="425"/>
            <p14:sldId id="406"/>
            <p14:sldId id="415"/>
            <p14:sldId id="408"/>
            <p14:sldId id="423"/>
            <p14:sldId id="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drich, Patricia" initials="FP" lastIdx="1" clrIdx="0"/>
  <p:cmAuthor id="2" name="SOLDATOVA Lucia (COMM)" initials="SL" lastIdx="28" clrIdx="1"/>
  <p:cmAuthor id="3" name="STRASZBURGER Gwenn (COMM)" initials="SG(" lastIdx="64" clrIdx="2"/>
  <p:cmAuthor id="4" name="barbias" initials="b" lastIdx="1" clrIdx="3">
    <p:extLst>
      <p:ext uri="{19B8F6BF-5375-455C-9EA6-DF929625EA0E}">
        <p15:presenceInfo xmlns:p15="http://schemas.microsoft.com/office/powerpoint/2012/main" userId="barbias" providerId="None"/>
      </p:ext>
    </p:extLst>
  </p:cmAuthor>
  <p:cmAuthor id="5" name="KRASTEVA Vilina (DGT)" initials="k" lastIdx="3" clrIdx="4">
    <p:extLst>
      <p:ext uri="{19B8F6BF-5375-455C-9EA6-DF929625EA0E}">
        <p15:presenceInfo xmlns:p15="http://schemas.microsoft.com/office/powerpoint/2012/main" userId="KRASTEVA Vilina (DGT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0E"/>
    <a:srgbClr val="FEF14C"/>
    <a:srgbClr val="FAD024"/>
    <a:srgbClr val="31C5F1"/>
    <a:srgbClr val="0085C5"/>
    <a:srgbClr val="FF99CC"/>
    <a:srgbClr val="FF5050"/>
    <a:srgbClr val="C3DC66"/>
    <a:srgbClr val="AE69C3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8" autoAdjust="0"/>
    <p:restoredTop sz="84464" autoAdjust="0"/>
  </p:normalViewPr>
  <p:slideViewPr>
    <p:cSldViewPr snapToGrid="0" snapToObjects="1">
      <p:cViewPr varScale="1">
        <p:scale>
          <a:sx n="54" d="100"/>
          <a:sy n="54" d="100"/>
        </p:scale>
        <p:origin x="178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9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11/07/2025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820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28B11-7F4E-8B93-76E6-566A27AAA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849CB-9449-55B4-C6A6-A9A2C9711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F2593-EC5D-095A-5522-F962F4A10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747B9-38BE-EA0E-DC62-9E01912230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97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DE0C4-725D-2FA3-33BA-6DD9D1F2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866C4-686D-A399-2A89-F4F1C6E0F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60BF4E-2A80-3BA4-E85D-0EDDB9510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223F4-D6DD-0510-AFEE-EDED2E06CC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11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001EE-9671-0400-F7E7-28EC381A2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5E57CC-AEE7-3D8B-9BA2-FE4DFF643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CFBA0-5786-9262-E5A4-9E347FB0D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EA08E-8BD8-810D-1B2F-7951B9CAE2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35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93371-F3C4-0D57-CDB0-65A404543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36658-3C74-4A1B-EECD-6FD21E341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739C7-DDAE-B907-CA7B-C68658E67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2A43E-D743-85A1-0E14-BB6EFF0920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96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8353-F5F0-0FC3-E2FE-277B335D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8517D-06DE-FA68-B576-8ED58D005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DA42B2-47DB-89A2-D7A9-B8287317E4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AB3B8-B9A9-1613-63DF-03FB43B29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055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905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9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35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F8C6B-D062-857F-686D-BE2C19F6A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B38F00-C03D-AAB7-427B-6078AD8BD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4B670-9036-7C30-19CD-5635B49DA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9C255-33E4-09A9-741D-8858983DD8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137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42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542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DAE47-4670-BD93-918B-34CB6CDFC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05265B-1359-8194-F964-3C38FDB08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781AF-0DED-C06F-8352-8419DBE58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A8686C-82C1-EDB3-3F23-01C5A75D3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1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78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4E565-2F60-C178-EB12-43C2F9CEE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3BB549-1224-11DA-B0E0-DE401C11E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A1AE74-F44B-B1EB-5383-CD4E90DB4B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0BD4D-5B55-7CF6-8FC5-F2A16049B6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04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B3EB-61F7-9242-ECC8-35C7F3171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86587-62AF-E175-D5BF-F00B60B8E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60A90-FD97-C78B-A297-15F9D051B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CB81B-DE28-2803-02EB-2321EFF5D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15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6557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6658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62F4-67C2-D8E1-D4AB-24380B428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2BF47-4273-B172-A969-229C94B34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5DDA3-5327-ADD9-7B18-6FB3DC2E2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94BFF-F87D-2E8E-A55C-66B9E3A07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9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57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03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9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09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14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/>
              <a:t>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9000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61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90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11/07/2025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85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fif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62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2192553"/>
            <a:ext cx="9144000" cy="4665447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165" algn="ctr">
              <a:buNone/>
              <a:tabLst>
                <a:tab pos="6115050" algn="l"/>
              </a:tabLst>
            </a:pPr>
            <a:r>
              <a:rPr lang="bg-BG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КОНКУРСНА ПРОЦЕДУРА 33.23-2024,</a:t>
            </a:r>
          </a:p>
          <a:p>
            <a:pPr marR="304165" algn="ctr">
              <a:buNone/>
              <a:tabLst>
                <a:tab pos="6115050" algn="l"/>
              </a:tabLst>
            </a:pPr>
            <a:r>
              <a:rPr lang="bg-BG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„ЗАЕДНО ЖИВЕЕМ, УЧИМ И ТВОРИМ“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304165" algn="ctr">
              <a:tabLst>
                <a:tab pos="6115050" algn="l"/>
              </a:tabLst>
            </a:pPr>
            <a:r>
              <a:rPr lang="bg-BG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ДОГОВОР 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</a:t>
            </a:r>
            <a:r>
              <a:rPr lang="bg-BG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БС33.23-2-018/ 22.08.2024 г.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6007"/>
            <a:ext cx="5913121" cy="194357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ОСНОВНО УЧИЛИЩЕ „ИВАН ВАЗОВ”</a:t>
            </a:r>
          </a:p>
          <a:p>
            <a:pPr algn="ctr"/>
            <a:r>
              <a:rPr lang="ru-RU" sz="2800" b="1" dirty="0"/>
              <a:t>с. УСТРЕМ, общ. ТОПОЛОВГРАД</a:t>
            </a:r>
            <a:r>
              <a:rPr lang="bg-BG" dirty="0"/>
              <a:t> </a:t>
            </a:r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460" y="248983"/>
            <a:ext cx="2829619" cy="1676400"/>
          </a:xfrm>
          <a:prstGeom prst="rect">
            <a:avLst/>
          </a:prstGeom>
        </p:spPr>
      </p:pic>
      <p:pic>
        <p:nvPicPr>
          <p:cNvPr id="9" name="Picture 8" descr="A white background with blue and grey text&#10;&#10;AI-generated content may be incorrect.">
            <a:extLst>
              <a:ext uri="{FF2B5EF4-FFF2-40B4-BE49-F238E27FC236}">
                <a16:creationId xmlns:a16="http://schemas.microsoft.com/office/drawing/2014/main" id="{2D39A720-F934-BB06-A95E-5A9C394F2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2260836"/>
            <a:ext cx="3143250" cy="895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F058D7-CDB1-966F-E00F-1A2292EBD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053" y="2260837"/>
            <a:ext cx="9644140" cy="895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A96DDA-5B65-861B-6255-797AD1F0DBD4}"/>
              </a:ext>
            </a:extLst>
          </p:cNvPr>
          <p:cNvSpPr txBox="1"/>
          <p:nvPr/>
        </p:nvSpPr>
        <p:spPr>
          <a:xfrm>
            <a:off x="-35626" y="5632442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bg-BG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Конкурсна процедура 33.23-2024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bg-BG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„Настоящият документ е изготвен с финансовата помощ на Центъра за образователна интеграция на децата и учениците от етническите малцинства (ЦОИДУЕМ) и Бенефициерът носи цялата отговорност за съдържанието на настоящия документ и при никакви обстоятелства не може да се приеме като официална позиция на Министерство на образованието и науката и ЦОИДУЕМ“.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FA58-269B-FD08-6B45-4A99AB62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6707CBFD-41A3-EFBE-5EC2-7FC3057B828C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8734C-9EA6-A7C7-B107-7331398C15BA}"/>
              </a:ext>
            </a:extLst>
          </p:cNvPr>
          <p:cNvSpPr/>
          <p:nvPr/>
        </p:nvSpPr>
        <p:spPr>
          <a:xfrm>
            <a:off x="61172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FB4B3ECD-D939-F118-ACA6-0B49BAD1BF7C}"/>
              </a:ext>
            </a:extLst>
          </p:cNvPr>
          <p:cNvSpPr txBox="1"/>
          <p:nvPr/>
        </p:nvSpPr>
        <p:spPr>
          <a:xfrm>
            <a:off x="644240" y="130142"/>
            <a:ext cx="679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КАКВО ПОСТИГНАХМЕ</a:t>
            </a:r>
            <a:endParaRPr kumimoji="0" lang="bg-BG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72261-5EBA-37CC-C9B4-138271437199}"/>
              </a:ext>
            </a:extLst>
          </p:cNvPr>
          <p:cNvSpPr txBox="1"/>
          <p:nvPr/>
        </p:nvSpPr>
        <p:spPr>
          <a:xfrm>
            <a:off x="61172" y="664785"/>
            <a:ext cx="9225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Екскурзия по договор № БС33.23-2-018/ 22.08.2024 г. за изпълнение и финансиране на дейности по проект „Заедно живеем, учим и творим“,  на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26.04.2025 </a:t>
            </a:r>
            <a:r>
              <a:rPr lang="bg-BG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до гр. Велико Търново- посещение на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библиотека „Петко Р. Славейков“ и Етнографски музей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E84ADBD-F0D1-35DC-BE5C-E02F0AD76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118" y="4147694"/>
            <a:ext cx="3564680" cy="2683953"/>
          </a:xfrm>
          <a:prstGeom prst="rect">
            <a:avLst/>
          </a:prstGeom>
        </p:spPr>
      </p:pic>
      <p:pic>
        <p:nvPicPr>
          <p:cNvPr id="8" name="Picture 7" descr="A display of silver belts and buckles&#10;&#10;AI-generated content may be incorrect.">
            <a:extLst>
              <a:ext uri="{FF2B5EF4-FFF2-40B4-BE49-F238E27FC236}">
                <a16:creationId xmlns:a16="http://schemas.microsoft.com/office/drawing/2014/main" id="{8A4F736C-CC83-4C4E-39C4-9264C5BA0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234" y="1730948"/>
            <a:ext cx="2191330" cy="2910405"/>
          </a:xfrm>
          <a:prstGeom prst="rect">
            <a:avLst/>
          </a:prstGeom>
        </p:spPr>
      </p:pic>
      <p:pic>
        <p:nvPicPr>
          <p:cNvPr id="13" name="Picture 1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9AF53C0-1B3C-E3CE-2EAA-3E8D65BC0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2" y="1730948"/>
            <a:ext cx="3821394" cy="22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2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F031-B93E-8789-5248-E3DDEBA64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FF7E8503-B186-2D7D-5D02-8F7EC6B4EE21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1441FA-10E3-3D48-B064-903454BEAB07}"/>
              </a:ext>
            </a:extLst>
          </p:cNvPr>
          <p:cNvSpPr/>
          <p:nvPr/>
        </p:nvSpPr>
        <p:spPr>
          <a:xfrm>
            <a:off x="61172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2756A57E-594E-9379-24E2-483AE34DF2AA}"/>
              </a:ext>
            </a:extLst>
          </p:cNvPr>
          <p:cNvSpPr txBox="1"/>
          <p:nvPr/>
        </p:nvSpPr>
        <p:spPr>
          <a:xfrm>
            <a:off x="644240" y="130142"/>
            <a:ext cx="679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КАКВО ПОСТИГНАХМЕ</a:t>
            </a:r>
            <a:endParaRPr kumimoji="0" lang="bg-BG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40AB3B-277E-2C7F-C52A-043781F18F9F}"/>
              </a:ext>
            </a:extLst>
          </p:cNvPr>
          <p:cNvSpPr txBox="1"/>
          <p:nvPr/>
        </p:nvSpPr>
        <p:spPr>
          <a:xfrm>
            <a:off x="107127" y="531959"/>
            <a:ext cx="922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Посещение на Исторически музей- Тополовград, манастир „Света Троица“ край с. Устрем и Етнографска сбирка- с. Радовец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73A83AF4-AFC2-0377-5C7D-2831AF95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70" y="1221602"/>
            <a:ext cx="3647630" cy="2746409"/>
          </a:xfrm>
          <a:prstGeom prst="rect">
            <a:avLst/>
          </a:prstGeom>
        </p:spPr>
      </p:pic>
      <p:pic>
        <p:nvPicPr>
          <p:cNvPr id="10" name="Picture 9" descr="A group of people sitting around a fountain&#10;&#10;AI-generated content may be incorrect.">
            <a:extLst>
              <a:ext uri="{FF2B5EF4-FFF2-40B4-BE49-F238E27FC236}">
                <a16:creationId xmlns:a16="http://schemas.microsoft.com/office/drawing/2014/main" id="{AE242E2A-8220-60EC-5BA1-F0B260851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942" y="1144841"/>
            <a:ext cx="3521057" cy="2651108"/>
          </a:xfrm>
          <a:prstGeom prst="rect">
            <a:avLst/>
          </a:prstGeom>
        </p:spPr>
      </p:pic>
      <p:pic>
        <p:nvPicPr>
          <p:cNvPr id="14" name="Picture 1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797FB55-3EB9-BE99-0122-704947D6D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1" y="4011323"/>
            <a:ext cx="3780801" cy="2846677"/>
          </a:xfrm>
          <a:prstGeom prst="rect">
            <a:avLst/>
          </a:prstGeom>
        </p:spPr>
      </p:pic>
      <p:pic>
        <p:nvPicPr>
          <p:cNvPr id="16" name="Picture 15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20D8ED77-A849-8F8D-45CF-3BD2BF171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771" y="4116033"/>
            <a:ext cx="3521057" cy="2651108"/>
          </a:xfrm>
          <a:prstGeom prst="rect">
            <a:avLst/>
          </a:prstGeom>
        </p:spPr>
      </p:pic>
      <p:pic>
        <p:nvPicPr>
          <p:cNvPr id="18" name="Picture 17" descr="A garment in a glass case&#10;&#10;AI-generated content may be incorrect.">
            <a:extLst>
              <a:ext uri="{FF2B5EF4-FFF2-40B4-BE49-F238E27FC236}">
                <a16:creationId xmlns:a16="http://schemas.microsoft.com/office/drawing/2014/main" id="{69F64064-721F-111F-A7DF-2F7FC5521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728" y="2258785"/>
            <a:ext cx="2310131" cy="30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77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25675-4F21-AA43-820F-618A91B9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F5D43F73-BA02-635D-9685-A346814CB287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8C0070-E298-244E-DAD7-18B90448E29C}"/>
              </a:ext>
            </a:extLst>
          </p:cNvPr>
          <p:cNvSpPr/>
          <p:nvPr/>
        </p:nvSpPr>
        <p:spPr>
          <a:xfrm>
            <a:off x="61172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6D352779-AD12-7819-BEC0-1FC8370D6831}"/>
              </a:ext>
            </a:extLst>
          </p:cNvPr>
          <p:cNvSpPr txBox="1"/>
          <p:nvPr/>
        </p:nvSpPr>
        <p:spPr>
          <a:xfrm>
            <a:off x="644240" y="130142"/>
            <a:ext cx="679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КАКВО ПОСТИГНАХМЕ</a:t>
            </a:r>
            <a:endParaRPr kumimoji="0" lang="bg-BG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BAC07C-0D02-5EDC-19EB-EAEFB2B648B5}"/>
              </a:ext>
            </a:extLst>
          </p:cNvPr>
          <p:cNvSpPr txBox="1"/>
          <p:nvPr/>
        </p:nvSpPr>
        <p:spPr>
          <a:xfrm>
            <a:off x="107127" y="531959"/>
            <a:ext cx="922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="1" dirty="0">
                <a:solidFill>
                  <a:prstClr val="black"/>
                </a:solidFill>
                <a:latin typeface="Times New Roman" panose="02020603050405020304" pitchFamily="18" charset="0"/>
              </a:rPr>
              <a:t>Етнографска сбирка на предмети от бита в миналото- 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изследователски клуб „От тук започва моята България“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0FD9787F-C4DE-1BED-F554-4F7EA9C75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407" y="1388103"/>
            <a:ext cx="3617785" cy="2723979"/>
          </a:xfrm>
          <a:prstGeom prst="rect">
            <a:avLst/>
          </a:prstGeom>
        </p:spPr>
      </p:pic>
      <p:pic>
        <p:nvPicPr>
          <p:cNvPr id="13" name="Picture 12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36662B94-AD4A-8626-9A60-CF4D58F49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52" y="4212264"/>
            <a:ext cx="3464094" cy="2608259"/>
          </a:xfrm>
          <a:prstGeom prst="rect">
            <a:avLst/>
          </a:prstGeom>
        </p:spPr>
      </p:pic>
      <p:pic>
        <p:nvPicPr>
          <p:cNvPr id="17" name="Picture 16" descr="A group of people looking at a piece of paper&#10;&#10;AI-generated content may be incorrect.">
            <a:extLst>
              <a:ext uri="{FF2B5EF4-FFF2-40B4-BE49-F238E27FC236}">
                <a16:creationId xmlns:a16="http://schemas.microsoft.com/office/drawing/2014/main" id="{FF9240CA-6DAF-7218-3FE9-1D354FEF5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884" y="4289171"/>
            <a:ext cx="3772164" cy="2486857"/>
          </a:xfrm>
          <a:prstGeom prst="rect">
            <a:avLst/>
          </a:prstGeom>
        </p:spPr>
      </p:pic>
      <p:pic>
        <p:nvPicPr>
          <p:cNvPr id="5" name="Picture 4" descr="A table with a few objects on it&#10;&#10;AI-generated content may be incorrect.">
            <a:extLst>
              <a:ext uri="{FF2B5EF4-FFF2-40B4-BE49-F238E27FC236}">
                <a16:creationId xmlns:a16="http://schemas.microsoft.com/office/drawing/2014/main" id="{D82BD242-101C-1419-4698-B48F2899C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79" y="1325399"/>
            <a:ext cx="3783421" cy="28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1A4F4-4268-5C1D-0055-4AA185608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51F111A4-0845-CBD8-19E3-3926307DB891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F0BC3-B861-2201-4014-189309E29658}"/>
              </a:ext>
            </a:extLst>
          </p:cNvPr>
          <p:cNvSpPr/>
          <p:nvPr/>
        </p:nvSpPr>
        <p:spPr>
          <a:xfrm>
            <a:off x="61172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05B5202F-CB85-7D48-F654-C3C55E3603E2}"/>
              </a:ext>
            </a:extLst>
          </p:cNvPr>
          <p:cNvSpPr txBox="1"/>
          <p:nvPr/>
        </p:nvSpPr>
        <p:spPr>
          <a:xfrm>
            <a:off x="644240" y="130142"/>
            <a:ext cx="679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КАКВО ПОСТИГНАХМЕ</a:t>
            </a:r>
            <a:endParaRPr kumimoji="0" lang="bg-BG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5ECF2-2218-69F2-CD80-1C0BC694A4DD}"/>
              </a:ext>
            </a:extLst>
          </p:cNvPr>
          <p:cNvSpPr txBox="1"/>
          <p:nvPr/>
        </p:nvSpPr>
        <p:spPr>
          <a:xfrm>
            <a:off x="107127" y="531959"/>
            <a:ext cx="922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isplay case with various pastries&#10;&#10;AI-generated content may be incorrect.">
            <a:extLst>
              <a:ext uri="{FF2B5EF4-FFF2-40B4-BE49-F238E27FC236}">
                <a16:creationId xmlns:a16="http://schemas.microsoft.com/office/drawing/2014/main" id="{532E311D-DD78-69D0-58A8-868A8144E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7" y="1111563"/>
            <a:ext cx="1726932" cy="3070101"/>
          </a:xfrm>
          <a:prstGeom prst="rect">
            <a:avLst/>
          </a:prstGeom>
        </p:spPr>
      </p:pic>
      <p:pic>
        <p:nvPicPr>
          <p:cNvPr id="10" name="Picture 9" descr="A display case with pillows and blankets&#10;&#10;AI-generated content may be incorrect.">
            <a:extLst>
              <a:ext uri="{FF2B5EF4-FFF2-40B4-BE49-F238E27FC236}">
                <a16:creationId xmlns:a16="http://schemas.microsoft.com/office/drawing/2014/main" id="{ECE9CA1B-3988-AEFA-7F5C-C734D3F79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307" y="1145540"/>
            <a:ext cx="1928813" cy="3429001"/>
          </a:xfrm>
          <a:prstGeom prst="rect">
            <a:avLst/>
          </a:prstGeom>
        </p:spPr>
      </p:pic>
      <p:pic>
        <p:nvPicPr>
          <p:cNvPr id="14" name="Picture 13" descr="A group of people standing next to a white board&#10;&#10;AI-generated content may be incorrect.">
            <a:extLst>
              <a:ext uri="{FF2B5EF4-FFF2-40B4-BE49-F238E27FC236}">
                <a16:creationId xmlns:a16="http://schemas.microsoft.com/office/drawing/2014/main" id="{6698C0D0-725B-D1B0-B329-F5263970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295" y="1122564"/>
            <a:ext cx="4461409" cy="2509542"/>
          </a:xfrm>
          <a:prstGeom prst="rect">
            <a:avLst/>
          </a:prstGeom>
        </p:spPr>
      </p:pic>
      <p:pic>
        <p:nvPicPr>
          <p:cNvPr id="16" name="Picture 15" descr="A group of people in a classroom watching a television&#10;&#10;AI-generated content may be incorrect.">
            <a:extLst>
              <a:ext uri="{FF2B5EF4-FFF2-40B4-BE49-F238E27FC236}">
                <a16:creationId xmlns:a16="http://schemas.microsoft.com/office/drawing/2014/main" id="{F61B9006-8E51-AAFE-A321-6A763E182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639" y="4233417"/>
            <a:ext cx="3530038" cy="2658560"/>
          </a:xfrm>
          <a:prstGeom prst="rect">
            <a:avLst/>
          </a:prstGeom>
        </p:spPr>
      </p:pic>
      <p:pic>
        <p:nvPicPr>
          <p:cNvPr id="19" name="Picture 18" descr="A group of kids writing on a paper&#10;&#10;AI-generated content may be incorrect.">
            <a:extLst>
              <a:ext uri="{FF2B5EF4-FFF2-40B4-BE49-F238E27FC236}">
                <a16:creationId xmlns:a16="http://schemas.microsoft.com/office/drawing/2014/main" id="{CC763D50-1A51-EAA2-A26E-922B1D960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322" y="4288558"/>
            <a:ext cx="3375659" cy="253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6366C-8437-A9D2-773F-367D5ED91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FC714449-07CC-5B55-E457-C54472DCDDB1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B6C15D-5FC0-2D0F-099C-D2635D35C3C2}"/>
              </a:ext>
            </a:extLst>
          </p:cNvPr>
          <p:cNvSpPr/>
          <p:nvPr/>
        </p:nvSpPr>
        <p:spPr>
          <a:xfrm>
            <a:off x="61172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A0C4E5DF-0608-9F83-E4A3-6EFB6C4F97A8}"/>
              </a:ext>
            </a:extLst>
          </p:cNvPr>
          <p:cNvSpPr txBox="1"/>
          <p:nvPr/>
        </p:nvSpPr>
        <p:spPr>
          <a:xfrm>
            <a:off x="644240" y="130142"/>
            <a:ext cx="807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КАКВО ПОСТИГНАХМЕ- КНИЖКА С НАШЕТО ТВОРЧЕСТВО</a:t>
            </a:r>
            <a:endParaRPr kumimoji="0" lang="bg-BG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84FDAB-8EB9-1D09-F284-E0D2E6B34569}"/>
              </a:ext>
            </a:extLst>
          </p:cNvPr>
          <p:cNvSpPr txBox="1"/>
          <p:nvPr/>
        </p:nvSpPr>
        <p:spPr>
          <a:xfrm>
            <a:off x="107127" y="531959"/>
            <a:ext cx="922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8675DEE-7229-018A-80AB-F72C291C6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7" y="1145540"/>
            <a:ext cx="2348340" cy="3335612"/>
          </a:xfrm>
          <a:prstGeom prst="rect">
            <a:avLst/>
          </a:prstGeom>
        </p:spPr>
      </p:pic>
      <p:pic>
        <p:nvPicPr>
          <p:cNvPr id="8" name="Picture 7" descr="A collage of a group of people&#10;&#10;AI-generated content may be incorrect.">
            <a:extLst>
              <a:ext uri="{FF2B5EF4-FFF2-40B4-BE49-F238E27FC236}">
                <a16:creationId xmlns:a16="http://schemas.microsoft.com/office/drawing/2014/main" id="{6C29BFBE-5C8D-9C47-B733-B8800F02A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820" y="1145540"/>
            <a:ext cx="2361179" cy="3335612"/>
          </a:xfrm>
          <a:prstGeom prst="rect">
            <a:avLst/>
          </a:prstGeom>
        </p:spPr>
      </p:pic>
      <p:pic>
        <p:nvPicPr>
          <p:cNvPr id="13" name="Picture 12" descr="A book with a picture of fruit and bird&#10;&#10;AI-generated content may be incorrect.">
            <a:extLst>
              <a:ext uri="{FF2B5EF4-FFF2-40B4-BE49-F238E27FC236}">
                <a16:creationId xmlns:a16="http://schemas.microsoft.com/office/drawing/2014/main" id="{2C79C97C-5B57-2415-3DAF-DBBD536E3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150" y="1147234"/>
            <a:ext cx="2493285" cy="3429000"/>
          </a:xfrm>
          <a:prstGeom prst="rect">
            <a:avLst/>
          </a:prstGeom>
        </p:spPr>
      </p:pic>
      <p:pic>
        <p:nvPicPr>
          <p:cNvPr id="17" name="Picture 16" descr="A child's drawing of a house and a sleigh&#10;&#10;AI-generated content may be incorrect.">
            <a:extLst>
              <a:ext uri="{FF2B5EF4-FFF2-40B4-BE49-F238E27FC236}">
                <a16:creationId xmlns:a16="http://schemas.microsoft.com/office/drawing/2014/main" id="{08DA914D-DB28-5BBC-1DB4-0F2FD0013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8858">
            <a:off x="4434985" y="3931886"/>
            <a:ext cx="2249513" cy="3093742"/>
          </a:xfrm>
          <a:prstGeom prst="rect">
            <a:avLst/>
          </a:prstGeom>
        </p:spPr>
      </p:pic>
      <p:pic>
        <p:nvPicPr>
          <p:cNvPr id="20" name="Picture 19" descr="A book with a picture of an egg and a chick&#10;&#10;AI-generated content may be incorrect.">
            <a:extLst>
              <a:ext uri="{FF2B5EF4-FFF2-40B4-BE49-F238E27FC236}">
                <a16:creationId xmlns:a16="http://schemas.microsoft.com/office/drawing/2014/main" id="{32B5E5A2-7E9F-3833-C06F-45CB08BAE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8853">
            <a:off x="1889048" y="3931887"/>
            <a:ext cx="2249513" cy="309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14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349489" y="130142"/>
            <a:ext cx="8580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УЧИМ И ПРАЗНУВАМЕ ЗАЕДНО</a:t>
            </a:r>
          </a:p>
          <a:p>
            <a:pPr algn="ctr"/>
            <a:r>
              <a:rPr lang="bg-BG" sz="2400" b="1" dirty="0"/>
              <a:t>Осми април- международен ден на ромите </a:t>
            </a:r>
            <a:endParaRPr lang="bg-BG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DF26-97A6-B845-8104-E4AE730B2867}"/>
              </a:ext>
            </a:extLst>
          </p:cNvPr>
          <p:cNvSpPr/>
          <p:nvPr/>
        </p:nvSpPr>
        <p:spPr>
          <a:xfrm>
            <a:off x="61172" y="812800"/>
            <a:ext cx="9082828" cy="613410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g-BG" b="1" dirty="0">
                <a:solidFill>
                  <a:schemeClr val="tx1"/>
                </a:solidFill>
              </a:rPr>
              <a:t>        </a:t>
            </a:r>
          </a:p>
          <a:p>
            <a:pPr algn="just"/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bg-BG" b="1" dirty="0">
              <a:solidFill>
                <a:schemeClr val="tx1"/>
              </a:solidFill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38" y="912349"/>
            <a:ext cx="4002673" cy="301565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" y="912348"/>
            <a:ext cx="4020867" cy="3015650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9" y="4240381"/>
            <a:ext cx="3142699" cy="2617619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05" y="4173306"/>
            <a:ext cx="3023273" cy="268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0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DF26-97A6-B845-8104-E4AE730B2867}"/>
              </a:ext>
            </a:extLst>
          </p:cNvPr>
          <p:cNvSpPr/>
          <p:nvPr/>
        </p:nvSpPr>
        <p:spPr>
          <a:xfrm>
            <a:off x="0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0" y="130142"/>
            <a:ext cx="679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УЧИМ И ПРАЗНУВАМЕ ЗАЕДНО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Традициите в нашето училище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" y="1130854"/>
            <a:ext cx="2344292" cy="2885086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1383541"/>
            <a:ext cx="3234091" cy="2026158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172" y="1145540"/>
            <a:ext cx="2184656" cy="2651760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" y="3864153"/>
            <a:ext cx="2373776" cy="3022734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75" y="3864152"/>
            <a:ext cx="2409245" cy="2927414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49" y="4141080"/>
            <a:ext cx="329184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23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DF26-97A6-B845-8104-E4AE730B2867}"/>
              </a:ext>
            </a:extLst>
          </p:cNvPr>
          <p:cNvSpPr/>
          <p:nvPr/>
        </p:nvSpPr>
        <p:spPr>
          <a:xfrm>
            <a:off x="0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g-BG" b="1" dirty="0">
                <a:solidFill>
                  <a:schemeClr val="tx1"/>
                </a:solidFill>
              </a:rPr>
              <a:t>        </a:t>
            </a:r>
          </a:p>
          <a:p>
            <a:pPr algn="just"/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0" y="130142"/>
            <a:ext cx="679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/>
              <a:t>УЧИМ И ПРАЗНУВАМЕ ЗАЕДНО</a:t>
            </a:r>
          </a:p>
          <a:p>
            <a:pPr algn="ctr"/>
            <a:r>
              <a:rPr lang="bg-BG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Традициите в нашето училище</a:t>
            </a: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408" y="1101697"/>
            <a:ext cx="3157307" cy="2573542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51" y="1154430"/>
            <a:ext cx="2588721" cy="1941541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" y="1297574"/>
            <a:ext cx="2682343" cy="2011757"/>
          </a:xfrm>
          <a:prstGeom prst="rect">
            <a:avLst/>
          </a:prstGeom>
        </p:spPr>
      </p:pic>
      <p:sp>
        <p:nvSpPr>
          <p:cNvPr id="11" name="Текстово поле 10"/>
          <p:cNvSpPr txBox="1"/>
          <p:nvPr/>
        </p:nvSpPr>
        <p:spPr>
          <a:xfrm>
            <a:off x="644240" y="3581400"/>
            <a:ext cx="187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Трети март</a:t>
            </a:r>
          </a:p>
        </p:txBody>
      </p:sp>
      <p:pic>
        <p:nvPicPr>
          <p:cNvPr id="14" name="Картина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2600"/>
            <a:ext cx="3867377" cy="2175400"/>
          </a:xfrm>
          <a:prstGeom prst="rect">
            <a:avLst/>
          </a:prstGeom>
        </p:spPr>
      </p:pic>
      <p:sp>
        <p:nvSpPr>
          <p:cNvPr id="16" name="Текстово поле 15"/>
          <p:cNvSpPr txBox="1"/>
          <p:nvPr/>
        </p:nvSpPr>
        <p:spPr>
          <a:xfrm>
            <a:off x="5205931" y="6446520"/>
            <a:ext cx="334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Поклон пред Апостола</a:t>
            </a:r>
          </a:p>
        </p:txBody>
      </p:sp>
      <p:pic>
        <p:nvPicPr>
          <p:cNvPr id="4" name="Picture 3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8C1ED41E-0536-F1C8-F055-EC0C1F5E4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859" y="2892150"/>
            <a:ext cx="3562821" cy="2573542"/>
          </a:xfrm>
          <a:prstGeom prst="rect">
            <a:avLst/>
          </a:prstGeom>
        </p:spPr>
      </p:pic>
      <p:pic>
        <p:nvPicPr>
          <p:cNvPr id="5" name="Picture 4" descr="A group of children standing in a classroom&#10;&#10;AI-generated content may be incorrect.">
            <a:extLst>
              <a:ext uri="{FF2B5EF4-FFF2-40B4-BE49-F238E27FC236}">
                <a16:creationId xmlns:a16="http://schemas.microsoft.com/office/drawing/2014/main" id="{F77716B6-2D26-7012-B8F5-3F3061C66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3761" y="4076798"/>
            <a:ext cx="3320239" cy="24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7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F55DA-5E01-5FE5-3FD1-536C416B0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FD80743-0E76-9370-B3D7-5FC63429F61A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C155DF-4DF4-5301-F7C3-D410F48C38F8}"/>
              </a:ext>
            </a:extLst>
          </p:cNvPr>
          <p:cNvSpPr/>
          <p:nvPr/>
        </p:nvSpPr>
        <p:spPr>
          <a:xfrm>
            <a:off x="0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08836C6E-AF22-F8B8-BD7B-E284CA31E0E2}"/>
              </a:ext>
            </a:extLst>
          </p:cNvPr>
          <p:cNvSpPr txBox="1"/>
          <p:nvPr/>
        </p:nvSpPr>
        <p:spPr>
          <a:xfrm>
            <a:off x="644240" y="130142"/>
            <a:ext cx="679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УЧИМ И ПРАЗНУВАМЕ ЗАЕДНО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Традициите в нашето училище</a:t>
            </a:r>
          </a:p>
        </p:txBody>
      </p:sp>
      <p:pic>
        <p:nvPicPr>
          <p:cNvPr id="5" name="Picture 4" descr="A group of children on a stage&#10;&#10;AI-generated content may be incorrect.">
            <a:extLst>
              <a:ext uri="{FF2B5EF4-FFF2-40B4-BE49-F238E27FC236}">
                <a16:creationId xmlns:a16="http://schemas.microsoft.com/office/drawing/2014/main" id="{3FF3762D-15E6-22CC-4F7D-0CEB8304A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7" y="1132408"/>
            <a:ext cx="3455720" cy="2585041"/>
          </a:xfrm>
          <a:prstGeom prst="rect">
            <a:avLst/>
          </a:prstGeom>
        </p:spPr>
      </p:pic>
      <p:pic>
        <p:nvPicPr>
          <p:cNvPr id="13" name="Picture 12" descr="A person and person in garment&#10;&#10;AI-generated content may be incorrect.">
            <a:extLst>
              <a:ext uri="{FF2B5EF4-FFF2-40B4-BE49-F238E27FC236}">
                <a16:creationId xmlns:a16="http://schemas.microsoft.com/office/drawing/2014/main" id="{408B212E-C9FB-286F-0FDB-6C209CFD1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258" y="1145540"/>
            <a:ext cx="3455721" cy="2591791"/>
          </a:xfrm>
          <a:prstGeom prst="rect">
            <a:avLst/>
          </a:prstGeom>
        </p:spPr>
      </p:pic>
      <p:pic>
        <p:nvPicPr>
          <p:cNvPr id="18" name="Picture 17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6004C3D9-E79A-20EC-0713-A4166D292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5" y="4266210"/>
            <a:ext cx="3455720" cy="2591790"/>
          </a:xfrm>
          <a:prstGeom prst="rect">
            <a:avLst/>
          </a:prstGeom>
        </p:spPr>
      </p:pic>
      <p:pic>
        <p:nvPicPr>
          <p:cNvPr id="22" name="Picture 21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04961399-4BA3-DF22-F66C-977AA941B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508" y="5167206"/>
            <a:ext cx="4480492" cy="1640180"/>
          </a:xfrm>
          <a:prstGeom prst="rect">
            <a:avLst/>
          </a:prstGeom>
        </p:spPr>
      </p:pic>
      <p:pic>
        <p:nvPicPr>
          <p:cNvPr id="24" name="Picture 23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37972EA4-3042-9649-57A2-AD206AF25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089" y="2857732"/>
            <a:ext cx="3212187" cy="241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DF26-97A6-B845-8104-E4AE730B2867}"/>
              </a:ext>
            </a:extLst>
          </p:cNvPr>
          <p:cNvSpPr/>
          <p:nvPr/>
        </p:nvSpPr>
        <p:spPr>
          <a:xfrm>
            <a:off x="0" y="819397"/>
            <a:ext cx="9082828" cy="6038603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g-BG" b="1" dirty="0">
                <a:solidFill>
                  <a:schemeClr val="tx1"/>
                </a:solidFill>
              </a:rPr>
              <a:t>        </a:t>
            </a:r>
          </a:p>
          <a:p>
            <a:pPr algn="just"/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bg-BG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3FB8C9D4-5F74-9CDA-5967-906BF964B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74" y="1448790"/>
            <a:ext cx="4509114" cy="2156144"/>
          </a:xfrm>
          <a:prstGeom prst="rect">
            <a:avLst/>
          </a:prstGeom>
        </p:spPr>
      </p:pic>
      <p:pic>
        <p:nvPicPr>
          <p:cNvPr id="11" name="Picture 10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405E248B-3E02-7ECF-E34D-EECE8E8AA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252" y="969063"/>
            <a:ext cx="3432491" cy="2567557"/>
          </a:xfrm>
          <a:prstGeom prst="rect">
            <a:avLst/>
          </a:prstGeom>
        </p:spPr>
      </p:pic>
      <p:pic>
        <p:nvPicPr>
          <p:cNvPr id="14" name="Picture 13" descr="A group of people standing next to a whiteboard&#10;&#10;AI-generated content may be incorrect.">
            <a:extLst>
              <a:ext uri="{FF2B5EF4-FFF2-40B4-BE49-F238E27FC236}">
                <a16:creationId xmlns:a16="http://schemas.microsoft.com/office/drawing/2014/main" id="{F500825B-A226-6544-0CC7-91A84F1DF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21" y="3892888"/>
            <a:ext cx="3572678" cy="2895148"/>
          </a:xfrm>
          <a:prstGeom prst="rect">
            <a:avLst/>
          </a:prstGeom>
        </p:spPr>
      </p:pic>
      <p:pic>
        <p:nvPicPr>
          <p:cNvPr id="16" name="Picture 15" descr="A group of women standing next to a whiteboard&#10;&#10;AI-generated content may be incorrect.">
            <a:extLst>
              <a:ext uri="{FF2B5EF4-FFF2-40B4-BE49-F238E27FC236}">
                <a16:creationId xmlns:a16="http://schemas.microsoft.com/office/drawing/2014/main" id="{52C49D37-DCEB-ACB0-38BA-E3C6BB3F6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375" y="3944839"/>
            <a:ext cx="3632577" cy="29131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A46183-6FF5-45C9-961F-A7765416FF17}"/>
              </a:ext>
            </a:extLst>
          </p:cNvPr>
          <p:cNvSpPr txBox="1"/>
          <p:nvPr/>
        </p:nvSpPr>
        <p:spPr>
          <a:xfrm>
            <a:off x="261257" y="237506"/>
            <a:ext cx="8821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165" algn="just">
              <a:tabLst>
                <a:tab pos="6115050" algn="l"/>
              </a:tabLst>
            </a:pPr>
            <a:r>
              <a:rPr lang="bg-BG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бучение на педагогически специалисти по проект „Заедно живеем, учим и творим“, договор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</a:t>
            </a:r>
            <a:r>
              <a:rPr lang="bg-BG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БС33.23-2-018/ 22.08.2024 г. по конкурсна процедура </a:t>
            </a:r>
            <a:r>
              <a:rPr lang="bg-BG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33.23-2024 на ЦОИДУЕМ, Дейност 1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7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299014" y="36332"/>
            <a:ext cx="385953" cy="425303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1145173"/>
            <a:ext cx="9144000" cy="5712827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  <a:p>
            <a:pPr algn="ctr"/>
            <a:endParaRPr lang="fr-BE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" y="248983"/>
            <a:ext cx="8747760" cy="76264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  <a:p>
            <a:pPr algn="ctr"/>
            <a:endParaRPr lang="en-US" sz="1400" b="1" dirty="0"/>
          </a:p>
          <a:p>
            <a:pPr algn="ctr"/>
            <a:r>
              <a:rPr lang="en-US" sz="1400" b="1" dirty="0"/>
              <a:t>                      </a:t>
            </a:r>
          </a:p>
          <a:p>
            <a:pPr algn="ctr"/>
            <a:r>
              <a:rPr lang="ru-RU" sz="1400" b="1" dirty="0"/>
              <a:t>                      </a:t>
            </a:r>
            <a:r>
              <a:rPr lang="en-US" sz="1400" b="1" dirty="0"/>
              <a:t>                                                            </a:t>
            </a:r>
            <a:r>
              <a:rPr lang="ru-RU" sz="1400" b="1" dirty="0"/>
              <a:t> </a:t>
            </a:r>
            <a:r>
              <a:rPr lang="en-US" sz="1400" b="1" dirty="0"/>
              <a:t>                                   </a:t>
            </a:r>
            <a:r>
              <a:rPr lang="ru-RU" sz="1400" b="1" dirty="0"/>
              <a:t> ОСНОВНО УЧИЛИЩЕ „ИВАН ВАЗОВ”</a:t>
            </a:r>
            <a:r>
              <a:rPr lang="en-US" sz="1400" b="1" dirty="0"/>
              <a:t> </a:t>
            </a:r>
            <a:r>
              <a:rPr lang="bg-BG" sz="1400" dirty="0"/>
              <a:t> </a:t>
            </a: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323"/>
            <a:ext cx="3217200" cy="1994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5005A1-EB60-82EC-1FAC-41C8C4FFA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15" y="209070"/>
            <a:ext cx="3145809" cy="896190"/>
          </a:xfrm>
          <a:prstGeom prst="rect">
            <a:avLst/>
          </a:prstGeom>
        </p:spPr>
      </p:pic>
      <p:pic>
        <p:nvPicPr>
          <p:cNvPr id="6" name="Picture 5" descr="A classroom with tables and balloons&#10;&#10;AI-generated content may be incorrect.">
            <a:extLst>
              <a:ext uri="{FF2B5EF4-FFF2-40B4-BE49-F238E27FC236}">
                <a16:creationId xmlns:a16="http://schemas.microsoft.com/office/drawing/2014/main" id="{FB5217D2-7593-1F62-8ABC-AA24FB8E4E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1543"/>
            <a:ext cx="2141952" cy="2497516"/>
          </a:xfrm>
          <a:prstGeom prst="rect">
            <a:avLst/>
          </a:prstGeom>
        </p:spPr>
      </p:pic>
      <p:pic>
        <p:nvPicPr>
          <p:cNvPr id="8" name="Picture 7" descr="A classroom with desks and books&#10;&#10;AI-generated content may be incorrect.">
            <a:extLst>
              <a:ext uri="{FF2B5EF4-FFF2-40B4-BE49-F238E27FC236}">
                <a16:creationId xmlns:a16="http://schemas.microsoft.com/office/drawing/2014/main" id="{3A6A9D35-32BC-6ACF-16EA-D3397454A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521" y="4281356"/>
            <a:ext cx="2612320" cy="2527416"/>
          </a:xfrm>
          <a:prstGeom prst="rect">
            <a:avLst/>
          </a:prstGeom>
        </p:spPr>
      </p:pic>
      <p:pic>
        <p:nvPicPr>
          <p:cNvPr id="19" name="Picture 18" descr="A room with desks and books&#10;&#10;AI-generated content may be incorrect.">
            <a:extLst>
              <a:ext uri="{FF2B5EF4-FFF2-40B4-BE49-F238E27FC236}">
                <a16:creationId xmlns:a16="http://schemas.microsoft.com/office/drawing/2014/main" id="{4CFA4F08-3D3B-2AB7-26F5-1A7178296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8241" y="1200571"/>
            <a:ext cx="2328600" cy="2382934"/>
          </a:xfrm>
          <a:prstGeom prst="rect">
            <a:avLst/>
          </a:prstGeom>
        </p:spPr>
      </p:pic>
      <p:pic>
        <p:nvPicPr>
          <p:cNvPr id="21" name="Picture 20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2B0BAA30-6F29-13C9-32D7-B95FF25D6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1017" y="2069278"/>
            <a:ext cx="3217200" cy="2212265"/>
          </a:xfrm>
          <a:prstGeom prst="rect">
            <a:avLst/>
          </a:prstGeom>
        </p:spPr>
      </p:pic>
      <p:pic>
        <p:nvPicPr>
          <p:cNvPr id="23" name="Picture 2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2DCE21E-CE9B-942A-5B53-535A530EE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8451" y="4566377"/>
            <a:ext cx="3509840" cy="22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2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4E254B-E2E4-9213-E36F-21241D5CE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1">
            <a:extLst>
              <a:ext uri="{FF2B5EF4-FFF2-40B4-BE49-F238E27FC236}">
                <a16:creationId xmlns:a16="http://schemas.microsoft.com/office/drawing/2014/main" id="{0878DC04-A12C-6A79-1797-22A1E02B6B8D}"/>
              </a:ext>
            </a:extLst>
          </p:cNvPr>
          <p:cNvSpPr txBox="1"/>
          <p:nvPr/>
        </p:nvSpPr>
        <p:spPr>
          <a:xfrm>
            <a:off x="360759" y="3752849"/>
            <a:ext cx="2468166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304165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>
                <a:tab pos="6115050" algn="l"/>
              </a:tabLst>
              <a:defRPr/>
            </a:pPr>
            <a:r>
              <a:rPr kumimoji="0" lang="en-US" sz="31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ПРОЕКТ „ЗАЕДНО ЖИВЕЕМ, УЧИМ И ТВОРИМ“</a:t>
            </a:r>
            <a:endParaRPr kumimoji="0" lang="en-US" sz="31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4425103-D71E-70E2-973C-160E88D82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9" b="23115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E78834-9591-13D0-6A24-B5E1B0565C0D}"/>
              </a:ext>
            </a:extLst>
          </p:cNvPr>
          <p:cNvSpPr/>
          <p:nvPr/>
        </p:nvSpPr>
        <p:spPr>
          <a:xfrm>
            <a:off x="3167985" y="3752850"/>
            <a:ext cx="5892887" cy="2944833"/>
          </a:xfrm>
          <a:prstGeom prst="rect">
            <a:avLst/>
          </a:prstGeom>
          <a:solidFill>
            <a:srgbClr val="FFA0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just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Целевата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група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по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проекта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включва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:</a:t>
            </a:r>
          </a:p>
          <a:p>
            <a:pPr marL="342900" marR="0" lvl="0" indent="-228600" algn="just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20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ученици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от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начален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и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прогимназиален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етап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(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разпределени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в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два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клуба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);</a:t>
            </a:r>
          </a:p>
          <a:p>
            <a:pPr marL="342900" marR="0" lvl="0" indent="-228600" algn="just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двама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ръководители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на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клубовете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педагогически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специалисти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от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училището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;</a:t>
            </a:r>
          </a:p>
          <a:p>
            <a:pPr marL="342900" marR="0" lvl="0" indent="-228600" algn="just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11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педагогически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специалисти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за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включване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в обучение;</a:t>
            </a:r>
          </a:p>
          <a:p>
            <a:pPr marL="342900" marR="0" lvl="0" indent="-228600" algn="just" fontAlgn="auto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Непреки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участници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- 50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ученици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20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родители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представители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на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местната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власт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общественици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0ED71005-0B84-E509-AEF7-31A993E44876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2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DF26-97A6-B845-8104-E4AE730B2867}"/>
              </a:ext>
            </a:extLst>
          </p:cNvPr>
          <p:cNvSpPr/>
          <p:nvPr/>
        </p:nvSpPr>
        <p:spPr>
          <a:xfrm>
            <a:off x="61172" y="812800"/>
            <a:ext cx="9082828" cy="613410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 цел: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Формиране на интеркултурна компетентност у подрастващите – комплекс от знания, умения, способи за дейност, ценностни ориентации, качества на личността, даващи възможност за позитивно взаимодействие с представители на различни култури</a:t>
            </a:r>
            <a:r>
              <a:rPr kumimoji="0" lang="bg-BG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0" y="130142"/>
            <a:ext cx="7834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115050" algn="l"/>
              </a:tabLst>
              <a:defRPr/>
            </a:pPr>
            <a:r>
              <a:rPr kumimoji="0" lang="bg-BG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ПРОЕКТ „ЗАЕДНО ЖИВЕЕМ, УЧИМ И ТВОРИМ“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30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C03C1-25D2-B02E-1353-BDE1D69AD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EA77AFF5-453E-5E8D-110B-60420B40025C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9B59D6-6B21-785A-47F6-FACBEF7DF2B5}"/>
              </a:ext>
            </a:extLst>
          </p:cNvPr>
          <p:cNvSpPr/>
          <p:nvPr/>
        </p:nvSpPr>
        <p:spPr>
          <a:xfrm>
            <a:off x="61172" y="812800"/>
            <a:ext cx="9082828" cy="613410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Дейност 2</a:t>
            </a: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Дейности за разработване и въвеждане на иновативни педагогически (дидактически и възпитателни) форми за интеркултурно образование в образователните институции в системата на предучилищното и училищното образование: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Сформиране на творчески клуб „Словото“: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Списване и издаване на ежемесечен училищен вестник „Възрожденски устрем“;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Издаване на книга в хартиен вариант, включваща личното творчество на учениците от целевата група- стихове, проза, илюстрации.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Екскурзия с учебна цел- посещение на библиотека „Петко Р. </a:t>
            </a:r>
            <a:r>
              <a:rPr kumimoji="0" lang="bg-BG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Славейков“- Велико Търново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9B18DF32-BB66-10EB-21A9-536ABFBEF82B}"/>
              </a:ext>
            </a:extLst>
          </p:cNvPr>
          <p:cNvSpPr txBox="1"/>
          <p:nvPr/>
        </p:nvSpPr>
        <p:spPr>
          <a:xfrm>
            <a:off x="644240" y="130142"/>
            <a:ext cx="7834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115050" algn="l"/>
              </a:tabLst>
              <a:defRPr/>
            </a:pPr>
            <a:r>
              <a:rPr kumimoji="0" lang="bg-BG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ПРОЕКТ „ЗАЕДНО ЖИВЕЕМ, УЧИМ И ТВОРИМ“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8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66E82-A619-95EA-C768-456A0F14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106E3FDE-0018-4174-8F3E-18FFBC07551D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A5796D-0F51-576A-19DB-86FBD387E866}"/>
              </a:ext>
            </a:extLst>
          </p:cNvPr>
          <p:cNvSpPr/>
          <p:nvPr/>
        </p:nvSpPr>
        <p:spPr>
          <a:xfrm>
            <a:off x="61172" y="812800"/>
            <a:ext cx="9082828" cy="613410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Дейност 4</a:t>
            </a: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Изследователски дейности, свързани със запазване на културното наследство и етнокултурното многообразие в регионален и национален аспект: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Сформиране на изследователски клуб „От тук започва моята България“: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Събирателска дейност: </a:t>
            </a: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песни, приказки, легенди, обичаи и благословии, елементи на традиционни носии, характерни за ромския и българския етнос.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Изработване на презентация и заснемане на филм за дейността на клуба.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Екскурзия с учебна цел до Етнографски музей- Велико Търново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371C30E3-A74E-C29E-7362-5071220E3904}"/>
              </a:ext>
            </a:extLst>
          </p:cNvPr>
          <p:cNvSpPr txBox="1"/>
          <p:nvPr/>
        </p:nvSpPr>
        <p:spPr>
          <a:xfrm>
            <a:off x="644240" y="130142"/>
            <a:ext cx="7834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115050" algn="l"/>
              </a:tabLst>
              <a:defRPr/>
            </a:pPr>
            <a:r>
              <a:rPr kumimoji="0" lang="bg-BG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ПРОЕКТ „ЗАЕДНО ЖИВЕЕМ, УЧИМ И ТВОРИМ“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 descr="A group of people standing next to a white board&#10;&#10;AI-generated content may be incorrect.">
            <a:extLst>
              <a:ext uri="{FF2B5EF4-FFF2-40B4-BE49-F238E27FC236}">
                <a16:creationId xmlns:a16="http://schemas.microsoft.com/office/drawing/2014/main" id="{EC6A201E-AD4D-0B27-47F9-927F3B96C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2" y="857251"/>
            <a:ext cx="2802577" cy="1576450"/>
          </a:xfrm>
          <a:prstGeom prst="rect">
            <a:avLst/>
          </a:prstGeom>
        </p:spPr>
      </p:pic>
      <p:pic>
        <p:nvPicPr>
          <p:cNvPr id="8" name="Picture 7" descr="A group of kids writing on a paper&#10;&#10;AI-generated content may be incorrect.">
            <a:extLst>
              <a:ext uri="{FF2B5EF4-FFF2-40B4-BE49-F238E27FC236}">
                <a16:creationId xmlns:a16="http://schemas.microsoft.com/office/drawing/2014/main" id="{6205CCC3-36E6-8090-FFF1-91B945CF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798" y="812800"/>
            <a:ext cx="2463030" cy="1847273"/>
          </a:xfrm>
          <a:prstGeom prst="rect">
            <a:avLst/>
          </a:prstGeom>
        </p:spPr>
      </p:pic>
      <p:pic>
        <p:nvPicPr>
          <p:cNvPr id="12" name="Picture 11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7A947D51-DC92-A009-CD56-3421E5748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719" y="1163781"/>
            <a:ext cx="2689784" cy="20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7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DF26-97A6-B845-8104-E4AE730B2867}"/>
              </a:ext>
            </a:extLst>
          </p:cNvPr>
          <p:cNvSpPr/>
          <p:nvPr/>
        </p:nvSpPr>
        <p:spPr>
          <a:xfrm>
            <a:off x="61172" y="838754"/>
            <a:ext cx="9082828" cy="613410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g-BG" sz="2800" b="1" dirty="0">
                <a:solidFill>
                  <a:schemeClr val="tx1"/>
                </a:solidFill>
              </a:rPr>
              <a:t>       </a:t>
            </a:r>
          </a:p>
        </p:txBody>
      </p:sp>
      <p:sp>
        <p:nvSpPr>
          <p:cNvPr id="10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0" y="130142"/>
            <a:ext cx="679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/>
              <a:t>ИНФОРМАЦИОННА КАМПАНИЯ</a:t>
            </a:r>
            <a:endParaRPr lang="bg-BG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C805F85-311B-F35E-377B-FB1F320C3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516" y="2812216"/>
            <a:ext cx="3734789" cy="2172277"/>
          </a:xfrm>
          <a:prstGeom prst="rect">
            <a:avLst/>
          </a:prstGeom>
        </p:spPr>
      </p:pic>
      <p:pic>
        <p:nvPicPr>
          <p:cNvPr id="8" name="Picture 7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639F5BDB-A017-7031-7521-5EA51882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0" y="4984494"/>
            <a:ext cx="3431969" cy="1873506"/>
          </a:xfrm>
          <a:prstGeom prst="rect">
            <a:avLst/>
          </a:prstGeom>
        </p:spPr>
      </p:pic>
      <p:pic>
        <p:nvPicPr>
          <p:cNvPr id="12" name="Picture 11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4A3ACD65-3181-18EE-6BDF-6C9AC38B7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512" y="838754"/>
            <a:ext cx="3903297" cy="1873506"/>
          </a:xfrm>
          <a:prstGeom prst="rect">
            <a:avLst/>
          </a:prstGeom>
        </p:spPr>
      </p:pic>
      <p:pic>
        <p:nvPicPr>
          <p:cNvPr id="14" name="Picture 1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35A3BA63-E6DA-1D6E-B681-E27351228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72" y="815033"/>
            <a:ext cx="3903297" cy="1873506"/>
          </a:xfrm>
          <a:prstGeom prst="rect">
            <a:avLst/>
          </a:prstGeom>
        </p:spPr>
      </p:pic>
      <p:pic>
        <p:nvPicPr>
          <p:cNvPr id="18" name="Picture 1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6552FAC-57C5-5DC5-0F6F-606C44CAC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918" y="4394716"/>
            <a:ext cx="2810082" cy="24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79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5DF26-97A6-B845-8104-E4AE730B2867}"/>
              </a:ext>
            </a:extLst>
          </p:cNvPr>
          <p:cNvSpPr/>
          <p:nvPr/>
        </p:nvSpPr>
        <p:spPr>
          <a:xfrm>
            <a:off x="61172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g-BG" b="1" dirty="0">
                <a:solidFill>
                  <a:schemeClr val="tx1"/>
                </a:solidFill>
              </a:rPr>
              <a:t>        </a:t>
            </a:r>
          </a:p>
          <a:p>
            <a:pPr algn="just"/>
            <a:r>
              <a:rPr lang="bg-BG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bg-BG" b="1" dirty="0">
              <a:solidFill>
                <a:schemeClr val="tx1"/>
              </a:solidFill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0" y="130142"/>
            <a:ext cx="679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/>
              <a:t>КАКВО ПОСТИГНАХМЕ</a:t>
            </a:r>
            <a:endParaRPr lang="bg-BG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77714-0CFE-A45F-182B-A11AE823994C}"/>
              </a:ext>
            </a:extLst>
          </p:cNvPr>
          <p:cNvSpPr txBox="1"/>
          <p:nvPr/>
        </p:nvSpPr>
        <p:spPr>
          <a:xfrm>
            <a:off x="1959428" y="733782"/>
            <a:ext cx="541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УЧИЛИЩЕН ВЕСТНИК „ВЪЗРОЖДЕНСКИ УСТРЕМ“</a:t>
            </a:r>
            <a:endParaRPr lang="en-US" dirty="0"/>
          </a:p>
        </p:txBody>
      </p:sp>
      <p:pic>
        <p:nvPicPr>
          <p:cNvPr id="6" name="Picture 5" descr="A group of people standing in a newspaper&#10;&#10;AI-generated content may be incorrect.">
            <a:extLst>
              <a:ext uri="{FF2B5EF4-FFF2-40B4-BE49-F238E27FC236}">
                <a16:creationId xmlns:a16="http://schemas.microsoft.com/office/drawing/2014/main" id="{C2694918-3399-F26C-8765-67E3FB9EB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088"/>
            <a:ext cx="2561139" cy="3442647"/>
          </a:xfrm>
          <a:prstGeom prst="rect">
            <a:avLst/>
          </a:prstGeom>
        </p:spPr>
      </p:pic>
      <p:pic>
        <p:nvPicPr>
          <p:cNvPr id="8" name="Picture 7" descr="A newspaper with a few images of men&#10;&#10;AI-generated content may be incorrect.">
            <a:extLst>
              <a:ext uri="{FF2B5EF4-FFF2-40B4-BE49-F238E27FC236}">
                <a16:creationId xmlns:a16="http://schemas.microsoft.com/office/drawing/2014/main" id="{755E5304-0CA3-B5FA-1FE4-91E2AE65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861" y="2082257"/>
            <a:ext cx="2561139" cy="3530655"/>
          </a:xfrm>
          <a:prstGeom prst="rect">
            <a:avLst/>
          </a:prstGeom>
        </p:spPr>
      </p:pic>
      <p:pic>
        <p:nvPicPr>
          <p:cNvPr id="11" name="Picture 10" descr="A group of people in a newspaper&#10;&#10;AI-generated content may be incorrect.">
            <a:extLst>
              <a:ext uri="{FF2B5EF4-FFF2-40B4-BE49-F238E27FC236}">
                <a16:creationId xmlns:a16="http://schemas.microsoft.com/office/drawing/2014/main" id="{F21916D2-81C4-3110-CF0F-D34F3EE57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384" y="3018973"/>
            <a:ext cx="2476479" cy="3530656"/>
          </a:xfrm>
          <a:prstGeom prst="rect">
            <a:avLst/>
          </a:prstGeom>
        </p:spPr>
      </p:pic>
      <p:pic>
        <p:nvPicPr>
          <p:cNvPr id="17" name="Picture 16" descr="A newspaper with a group of people&#10;&#10;AI-generated content may be incorrect.">
            <a:extLst>
              <a:ext uri="{FF2B5EF4-FFF2-40B4-BE49-F238E27FC236}">
                <a16:creationId xmlns:a16="http://schemas.microsoft.com/office/drawing/2014/main" id="{3BA586BB-837A-D5B2-4C6D-D05784F30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1689" y="3481530"/>
            <a:ext cx="2458628" cy="35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5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6C7E9-F2EF-0B7B-FA20-1C0B1E91C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BA9CA95F-F87A-0456-70C9-3585EF5A8562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41D59-D653-4C88-F9B9-109FE283BA0F}"/>
              </a:ext>
            </a:extLst>
          </p:cNvPr>
          <p:cNvSpPr/>
          <p:nvPr/>
        </p:nvSpPr>
        <p:spPr>
          <a:xfrm>
            <a:off x="61172" y="1145540"/>
            <a:ext cx="9082828" cy="5712460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endParaRPr kumimoji="0" lang="bg-B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">
            <a:extLst>
              <a:ext uri="{FF2B5EF4-FFF2-40B4-BE49-F238E27FC236}">
                <a16:creationId xmlns:a16="http://schemas.microsoft.com/office/drawing/2014/main" id="{FEA811EC-C5D9-2A79-517D-2104232BC114}"/>
              </a:ext>
            </a:extLst>
          </p:cNvPr>
          <p:cNvSpPr txBox="1"/>
          <p:nvPr/>
        </p:nvSpPr>
        <p:spPr>
          <a:xfrm>
            <a:off x="644240" y="130142"/>
            <a:ext cx="679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КАКВО ПОСТИГНАХМЕ</a:t>
            </a:r>
            <a:endParaRPr kumimoji="0" lang="bg-BG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59B703-20E9-E5DA-9F46-CA657096D8A1}"/>
              </a:ext>
            </a:extLst>
          </p:cNvPr>
          <p:cNvSpPr txBox="1"/>
          <p:nvPr/>
        </p:nvSpPr>
        <p:spPr>
          <a:xfrm>
            <a:off x="1983179" y="669281"/>
            <a:ext cx="541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УЧИЛИЩЕН ВЕСТНИК „ВЪЗРОЖДЕНСКИ УСТРЕМ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-up of a newspaper&#10;&#10;AI-generated content may be incorrect.">
            <a:extLst>
              <a:ext uri="{FF2B5EF4-FFF2-40B4-BE49-F238E27FC236}">
                <a16:creationId xmlns:a16="http://schemas.microsoft.com/office/drawing/2014/main" id="{D7D5B8C1-8AB1-21DE-004A-AD5A4B60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2" y="1068518"/>
            <a:ext cx="2054673" cy="2908152"/>
          </a:xfrm>
          <a:prstGeom prst="rect">
            <a:avLst/>
          </a:prstGeom>
        </p:spPr>
      </p:pic>
      <p:pic>
        <p:nvPicPr>
          <p:cNvPr id="10" name="Picture 9" descr="A person in a black dress&#10;&#10;AI-generated content may be incorrect.">
            <a:extLst>
              <a:ext uri="{FF2B5EF4-FFF2-40B4-BE49-F238E27FC236}">
                <a16:creationId xmlns:a16="http://schemas.microsoft.com/office/drawing/2014/main" id="{459C781E-F7A3-16E4-7449-0569E33A0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36" y="3783750"/>
            <a:ext cx="2128238" cy="3103680"/>
          </a:xfrm>
          <a:prstGeom prst="rect">
            <a:avLst/>
          </a:prstGeom>
        </p:spPr>
      </p:pic>
      <p:pic>
        <p:nvPicPr>
          <p:cNvPr id="14" name="Picture 13" descr="A collage of a group of people&#10;&#10;AI-generated content may be incorrect.">
            <a:extLst>
              <a:ext uri="{FF2B5EF4-FFF2-40B4-BE49-F238E27FC236}">
                <a16:creationId xmlns:a16="http://schemas.microsoft.com/office/drawing/2014/main" id="{4D4E2234-A879-0325-F09B-A24B61FCE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1082" y="3850492"/>
            <a:ext cx="2228352" cy="3036938"/>
          </a:xfrm>
          <a:prstGeom prst="rect">
            <a:avLst/>
          </a:prstGeom>
        </p:spPr>
      </p:pic>
      <p:pic>
        <p:nvPicPr>
          <p:cNvPr id="16" name="Picture 15" descr="A group of people standing in a newspaper&#10;&#10;AI-generated content may be incorrect.">
            <a:extLst>
              <a:ext uri="{FF2B5EF4-FFF2-40B4-BE49-F238E27FC236}">
                <a16:creationId xmlns:a16="http://schemas.microsoft.com/office/drawing/2014/main" id="{9F290F59-A27B-D041-8D60-0F46911BE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514" y="1038613"/>
            <a:ext cx="2128238" cy="3132123"/>
          </a:xfrm>
          <a:prstGeom prst="rect">
            <a:avLst/>
          </a:prstGeom>
        </p:spPr>
      </p:pic>
      <p:pic>
        <p:nvPicPr>
          <p:cNvPr id="19" name="Picture 18" descr="A group of people standing in a newspaper&#10;&#10;AI-generated content may be incorrect.">
            <a:extLst>
              <a:ext uri="{FF2B5EF4-FFF2-40B4-BE49-F238E27FC236}">
                <a16:creationId xmlns:a16="http://schemas.microsoft.com/office/drawing/2014/main" id="{B23DA2CA-0440-F5F9-AC87-C8086A024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386" y="1116110"/>
            <a:ext cx="2128238" cy="3119967"/>
          </a:xfrm>
          <a:prstGeom prst="rect">
            <a:avLst/>
          </a:prstGeom>
        </p:spPr>
      </p:pic>
      <p:pic>
        <p:nvPicPr>
          <p:cNvPr id="21" name="Picture 2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901E21B-0839-D32B-E64F-E0EFBA29DE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3501" y="3838994"/>
            <a:ext cx="2228352" cy="305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2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A459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22227</TotalTime>
  <Words>624</Words>
  <Application>Microsoft Office PowerPoint</Application>
  <PresentationFormat>On-screen Show (4:3)</PresentationFormat>
  <Paragraphs>109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cp:keywords/>
  <dc:description/>
  <cp:lastModifiedBy>Hristina Petkova</cp:lastModifiedBy>
  <cp:revision>255</cp:revision>
  <cp:lastPrinted>2019-09-03T09:29:06Z</cp:lastPrinted>
  <dcterms:created xsi:type="dcterms:W3CDTF">2018-11-12T13:20:47Z</dcterms:created>
  <dcterms:modified xsi:type="dcterms:W3CDTF">2025-07-11T10:07:55Z</dcterms:modified>
  <cp:category/>
</cp:coreProperties>
</file>